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534" r:id="rId4"/>
    <p:sldId id="536" r:id="rId5"/>
    <p:sldId id="537" r:id="rId6"/>
    <p:sldId id="546" r:id="rId7"/>
    <p:sldId id="538" r:id="rId8"/>
    <p:sldId id="540" r:id="rId9"/>
    <p:sldId id="543" r:id="rId10"/>
    <p:sldId id="542" r:id="rId11"/>
    <p:sldId id="544" r:id="rId12"/>
    <p:sldId id="545" r:id="rId13"/>
    <p:sldId id="550" r:id="rId14"/>
    <p:sldId id="541" r:id="rId15"/>
    <p:sldId id="547" r:id="rId16"/>
  </p:sldIdLst>
  <p:sldSz cx="12192000" cy="6858000"/>
  <p:notesSz cx="10018713" cy="68881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3338FF-ADDB-4153-AD21-9552A0A36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9F6DE21-E2E9-4368-8E92-958E49004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90B849-2BA3-41BD-BC1B-D3A5BA15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67001B-CFB1-4298-B642-BE7344E7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161748C-3790-456D-AB5A-0D3259AE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60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049340-B341-48DF-A533-AA165144E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B8D6CD6-E1DA-4CDF-BA7A-55D69C017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907005-1FE0-41A4-BE84-77DE1C22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03F1F8-5C39-4B0F-BF7C-197DD486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00580C-8FA4-41EC-A637-8259D5B8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573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DD65C8-F6DE-4E4B-80D3-444713BC7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FDEC1BF-16D4-4AD7-8A9C-7FF51964B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C9EE04-7DFA-4745-A8FE-97601C3E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5D3543-A33D-486C-937D-E25E29411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383B47-751E-4B8A-868D-7429EA05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499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467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399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023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10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4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688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353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32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A9B35A-8C8E-442F-A00E-9014D7BA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20678C-BBC4-4863-9283-05D4816CD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1444AA2-CB45-4F62-9BB6-5F116AADC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87EA8A-71FF-4A13-BCF3-11CB90FE7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37F29E-8347-4494-B0FF-229F4A471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952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562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833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5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BE8BA4-6392-440D-BA01-E9F477E71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8B6ADE-6F91-4392-878D-1B5294B25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9FB170-5542-47B0-B23D-C052C489D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3BE80B-4288-4E6E-A70A-9F326A25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DFCD7D-5069-48BD-85BD-9E072F61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967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BFED74-6C49-41E5-A702-56CA1A53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564913-FC66-487F-B4FF-32FCEE8C2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E04CB0B-2CC8-44B2-AACA-BECADA945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06BFC2C-5B08-4F7C-AD65-0F23498D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3774F57-3778-4759-98A2-8667FF32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98308EF-C559-40B4-A24F-41C2F4D6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79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0242F7-9550-467A-9155-07F454B1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C8F3C-76AF-49A2-9423-2F8FA0CDA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CE630B-7EF6-4653-B767-D9EC24EB8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7517DE3-0DE0-4BF5-9D11-DC23F5A89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90EB891-4588-4BFC-8E2E-79AE00802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D87F69-81B0-4706-A670-3D4B071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9518FAC-5ACD-48D6-9ADB-06DC9BD8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DCAFF4C-6244-435E-BFB8-5C8EA33B9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36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3F42ED-A966-4FD4-A06D-629D9D4F5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E0F7C99-9B01-4DFD-A325-3B0D568C1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81C2AE2-9646-421F-9395-258D54AC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8B96324-16C1-42E9-8624-83279506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93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FEEC7C5-680E-452D-A09D-1A9C1500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8990C2C-5077-4D73-B3E0-B5F2E1E3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094935-E68E-48A0-A64F-931E2FBC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44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473DF2-67CD-4A7E-95EC-851E68FE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75910E7-B696-4CA6-9B63-508E4CC3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47817F7-18D9-4BD6-9EEF-A793FCA6B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CDD88F4-1748-480E-BB26-9A0B3E1C3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4FC106-7AA3-4C98-85F7-B4E378DF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CFAB57A-E217-4879-AFDC-08D1E71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929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33175B-69C7-42DC-8F72-438872E6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B1E6324-C7C1-4E10-AE79-04501B00C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40E8B31-EA42-4876-8CA9-8DD537BE3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375138-5D5E-4EF5-8D79-96BFB73C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9712A92-55BC-447E-A6F0-10A8B4A7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D865B80-6F6A-4DCB-819B-2F4DC6ED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07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3676C5C-A26B-4091-B60D-1C8DE29A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6AD180-7472-4247-8807-9C84DD4E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A63722-6E23-43D6-8C4B-267C03F8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9508A-B128-46CC-8B8D-CECC887E35F8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0C33AAE-090A-4386-98FD-13A4A0531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DE6429B-2164-43EC-B14A-FCD9F6C17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AB05C-A9C5-4F12-8B78-35951C0D8B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50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1B758-A35A-4BA8-ABEC-B4FA9654418D}" type="datetimeFigureOut">
              <a:rPr kumimoji="1" lang="ja-JP" altLang="en-US" smtClean="0"/>
              <a:t>2020/6/29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BB125-E6F8-4D23-B198-C624131837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44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F4DC13-F857-4236-8AC3-5FC2629BC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31" y="177553"/>
            <a:ext cx="4154750" cy="646331"/>
          </a:xfrm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ja-JP" sz="3200" b="1" dirty="0"/>
              <a:t>2014</a:t>
            </a:r>
            <a:r>
              <a:rPr lang="ja-JP" altLang="en-US" sz="3200" b="1" dirty="0"/>
              <a:t>年</a:t>
            </a:r>
            <a:r>
              <a:rPr lang="en-US" altLang="ja-JP" sz="3200" b="1" dirty="0"/>
              <a:t>6</a:t>
            </a:r>
            <a:r>
              <a:rPr lang="ja-JP" altLang="en-US" sz="3200" b="1" dirty="0"/>
              <a:t>月</a:t>
            </a:r>
            <a:r>
              <a:rPr lang="en-US" altLang="ja-JP" sz="3200" b="1" dirty="0"/>
              <a:t>16</a:t>
            </a:r>
            <a:r>
              <a:rPr lang="ja-JP" altLang="en-US" sz="3200" b="1" dirty="0"/>
              <a:t>日の写真</a:t>
            </a:r>
            <a:endParaRPr kumimoji="1" lang="ja-JP" altLang="en-US" sz="32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934767-F538-4E47-BC49-C028A5DB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4572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936516-98B8-46E0-9D94-94B83987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5998"/>
            <a:ext cx="6096001" cy="457200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C0FEEC-A701-497D-B60E-E7C6D69297AC}"/>
              </a:ext>
            </a:extLst>
          </p:cNvPr>
          <p:cNvSpPr txBox="1"/>
          <p:nvPr/>
        </p:nvSpPr>
        <p:spPr>
          <a:xfrm>
            <a:off x="266331" y="958788"/>
            <a:ext cx="4696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プロスペクト（グラスネヴィン）墓地で行われたブルームズデイでの朗読劇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9C334082-C865-4D06-A152-861780BB6CFD}"/>
              </a:ext>
            </a:extLst>
          </p:cNvPr>
          <p:cNvSpPr/>
          <p:nvPr/>
        </p:nvSpPr>
        <p:spPr>
          <a:xfrm>
            <a:off x="2614473" y="1619305"/>
            <a:ext cx="298201" cy="64633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7890C0D3-52A3-42D4-A0CC-D053A5D4B96F}"/>
              </a:ext>
            </a:extLst>
          </p:cNvPr>
          <p:cNvSpPr/>
          <p:nvPr/>
        </p:nvSpPr>
        <p:spPr>
          <a:xfrm rot="10800000">
            <a:off x="7439488" y="4767309"/>
            <a:ext cx="369222" cy="7634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283680-FFD8-40FB-8004-F28CA24511EC}"/>
              </a:ext>
            </a:extLst>
          </p:cNvPr>
          <p:cNvSpPr txBox="1"/>
          <p:nvPr/>
        </p:nvSpPr>
        <p:spPr>
          <a:xfrm>
            <a:off x="6569476" y="5601811"/>
            <a:ext cx="319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そのとき、墓地内のレストランで食べたランチ</a:t>
            </a:r>
          </a:p>
        </p:txBody>
      </p:sp>
    </p:spTree>
    <p:extLst>
      <p:ext uri="{BB962C8B-B14F-4D97-AF65-F5344CB8AC3E}">
        <p14:creationId xmlns:p14="http://schemas.microsoft.com/office/powerpoint/2010/main" val="30361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79A1CC-A8AF-48E9-AD82-E57A3829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ここでも「両極が一致」している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DE20AAA-1952-4B95-A736-67D9EEF2F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2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第</a:t>
            </a:r>
            <a:r>
              <a:rPr lang="ja-JP" altLang="en-US" dirty="0"/>
              <a:t>６</a:t>
            </a:r>
            <a:r>
              <a:rPr kumimoji="1" lang="ja-JP" altLang="en-US" dirty="0"/>
              <a:t>挿話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――</a:t>
            </a:r>
            <a:r>
              <a:rPr lang="ja-JP" altLang="en-US" dirty="0"/>
              <a:t>［心臓発作による突然死は］</a:t>
            </a:r>
            <a:r>
              <a:rPr lang="ja-JP" altLang="en-US" dirty="0">
                <a:solidFill>
                  <a:srgbClr val="FF0000"/>
                </a:solidFill>
              </a:rPr>
              <a:t>最善</a:t>
            </a:r>
            <a:r>
              <a:rPr lang="ja-JP" altLang="en-US" dirty="0"/>
              <a:t>の死</a:t>
            </a:r>
            <a:r>
              <a:rPr lang="en-US" altLang="ja-JP" dirty="0"/>
              <a:t>(</a:t>
            </a:r>
            <a:r>
              <a:rPr lang="en-IE" altLang="ja-JP" dirty="0"/>
              <a:t>The </a:t>
            </a:r>
            <a:r>
              <a:rPr lang="en-IE" altLang="ja-JP" dirty="0">
                <a:solidFill>
                  <a:srgbClr val="FF0000"/>
                </a:solidFill>
              </a:rPr>
              <a:t>best </a:t>
            </a:r>
            <a:r>
              <a:rPr lang="en-IE" altLang="ja-JP" dirty="0"/>
              <a:t>death)</a:t>
            </a:r>
            <a:r>
              <a:rPr lang="ja-JP" altLang="en-US" dirty="0"/>
              <a:t>ですよ、と、ブルーム氏。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――</a:t>
            </a:r>
            <a:r>
              <a:rPr lang="ja-JP" altLang="en-US" dirty="0"/>
              <a:t>それにしても</a:t>
            </a:r>
            <a:r>
              <a:rPr lang="ja-JP" altLang="en-US" dirty="0">
                <a:solidFill>
                  <a:srgbClr val="FF0000"/>
                </a:solidFill>
              </a:rPr>
              <a:t>最悪</a:t>
            </a:r>
            <a:r>
              <a:rPr lang="ja-JP" altLang="en-US" dirty="0"/>
              <a:t>なのは</a:t>
            </a:r>
            <a:r>
              <a:rPr lang="en-US" altLang="ja-JP" dirty="0"/>
              <a:t>(But </a:t>
            </a:r>
            <a:r>
              <a:rPr lang="en-IE" altLang="ja-JP" dirty="0"/>
              <a:t>the </a:t>
            </a:r>
            <a:r>
              <a:rPr lang="en-IE" altLang="ja-JP" dirty="0">
                <a:solidFill>
                  <a:srgbClr val="FF0000"/>
                </a:solidFill>
              </a:rPr>
              <a:t>worst </a:t>
            </a:r>
            <a:r>
              <a:rPr lang="en-IE" altLang="ja-JP" dirty="0"/>
              <a:t>of all),</a:t>
            </a:r>
            <a:r>
              <a:rPr lang="ja-JP" altLang="en-US" dirty="0"/>
              <a:t>、と、パワー氏が言った。自ら命を絶つ人間だな。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第５挿話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可哀そうに、親父！あんな死に方をして！［中略］まあおそらくあれが親父にとっては</a:t>
            </a:r>
            <a:r>
              <a:rPr lang="ja-JP" altLang="en-US" dirty="0">
                <a:solidFill>
                  <a:srgbClr val="FF0000"/>
                </a:solidFill>
              </a:rPr>
              <a:t>一番よかった</a:t>
            </a:r>
            <a:r>
              <a:rPr lang="ja-JP" altLang="en-US" dirty="0"/>
              <a:t>のかも。</a:t>
            </a:r>
            <a:r>
              <a:rPr lang="en-US" altLang="ja-JP" dirty="0"/>
              <a:t>(Well, perhaps it was </a:t>
            </a:r>
            <a:r>
              <a:rPr lang="en-US" altLang="ja-JP" dirty="0">
                <a:solidFill>
                  <a:srgbClr val="FF0000"/>
                </a:solidFill>
              </a:rPr>
              <a:t>best</a:t>
            </a:r>
            <a:r>
              <a:rPr lang="en-US" altLang="ja-JP" dirty="0"/>
              <a:t> for him.)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517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D89194-85FF-48C1-BB04-702A32EE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反転する両極：</a:t>
            </a:r>
            <a:r>
              <a:rPr kumimoji="1" lang="ja-JP" altLang="en-US" sz="3600" dirty="0"/>
              <a:t>「極端から極端へか」</a:t>
            </a:r>
            <a:r>
              <a:rPr kumimoji="1" lang="en-US" altLang="ja-JP" sz="3600" dirty="0"/>
              <a:t>(</a:t>
            </a:r>
            <a:r>
              <a:rPr kumimoji="1" lang="en-US" altLang="ja-JP" sz="3600" i="1" dirty="0"/>
              <a:t>U</a:t>
            </a:r>
            <a:r>
              <a:rPr kumimoji="1" lang="en-US" altLang="ja-JP" sz="3600" dirty="0"/>
              <a:t>-Y 6.171)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E347CD-675C-4F4D-A05E-18930DA8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生と死、あるいは、最善と最悪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→ブルームは、最愛の息子の死を悲しむときであっても、その悲しみを和らげようとするかのようにモリーとの性行為（生／性の歓び）を</a:t>
            </a:r>
            <a:r>
              <a:rPr lang="ja-JP" altLang="en-US" u="sng" dirty="0"/>
              <a:t>同時に</a:t>
            </a:r>
            <a:r>
              <a:rPr lang="ja-JP" altLang="en-US" dirty="0"/>
              <a:t>想起する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→カトリック教徒にとって「最悪」である自殺を選んだ父を持つブルーム</a:t>
            </a:r>
            <a:r>
              <a:rPr lang="ja-JP" altLang="en-US" dirty="0"/>
              <a:t>は、「一瞬にしてすべてが終わる」のだから、自殺は「最善」なのだと自らに言い聞かせる。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2822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0FFB99-EF1B-4A88-934B-0E1525C8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365125"/>
            <a:ext cx="11034204" cy="1325563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両極をつなげることの意義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E04AB5-41EC-4ACD-B775-637A20EA7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〇安易な二元論を避ける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支配者と被支配者（英愛関係）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→差別者と被差別者（</a:t>
            </a:r>
            <a:r>
              <a:rPr lang="en-US" altLang="ja-JP" dirty="0"/>
              <a:t>B</a:t>
            </a:r>
            <a:r>
              <a:rPr lang="ja-JP" altLang="en-US" dirty="0"/>
              <a:t>のユダヤ性に関して）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→男と女（</a:t>
            </a:r>
            <a:r>
              <a:rPr kumimoji="1" lang="en-US" altLang="ja-JP" dirty="0"/>
              <a:t>B=“the new </a:t>
            </a:r>
            <a:r>
              <a:rPr lang="en-US" altLang="ja-JP" dirty="0"/>
              <a:t>w</a:t>
            </a:r>
            <a:r>
              <a:rPr kumimoji="1" lang="en-US" altLang="ja-JP" dirty="0"/>
              <a:t>omanly man”(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 15.1798-99) </a:t>
            </a:r>
          </a:p>
          <a:p>
            <a:pPr marL="0" indent="0">
              <a:buNone/>
            </a:pPr>
            <a:r>
              <a:rPr lang="ja-JP" altLang="en-US" dirty="0"/>
              <a:t>〇生と死／死と生→生死・死生と、始まりが終わりに、終わりが始まりになることで、円環あるいは循環してゆく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lang="en-US" altLang="ja-JP" dirty="0" err="1"/>
              <a:t>cf</a:t>
            </a:r>
            <a:r>
              <a:rPr lang="en-US" altLang="ja-JP" dirty="0"/>
              <a:t>: </a:t>
            </a:r>
            <a:r>
              <a:rPr kumimoji="1" lang="ja-JP" altLang="en-US" dirty="0"/>
              <a:t>イエス</a:t>
            </a:r>
            <a:r>
              <a:rPr lang="ja-JP" altLang="en-US" dirty="0"/>
              <a:t>の</a:t>
            </a:r>
            <a:r>
              <a:rPr kumimoji="1" lang="ja-JP" altLang="en-US" dirty="0"/>
              <a:t>死</a:t>
            </a:r>
            <a:r>
              <a:rPr lang="ja-JP" altLang="en-US" dirty="0"/>
              <a:t>と復活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〇両極の中間や狭間にあるもの→生者と死者と亡霊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73BC3F-38C7-4D48-8945-53323EDC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2" y="1"/>
            <a:ext cx="5036597" cy="283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2AA7F-5729-4DDC-891B-C3D8C98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自殺を非難するパワーとサイモン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3C4251-D58E-4ED9-824A-F5B805C6E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>
                <a:latin typeface="+mj-ea"/>
                <a:ea typeface="+mj-ea"/>
              </a:rPr>
              <a:t>――</a:t>
            </a:r>
            <a:r>
              <a:rPr lang="ja-JP" altLang="en-US" dirty="0"/>
              <a:t>生の只中にありてか</a:t>
            </a:r>
            <a:r>
              <a:rPr lang="en-US" altLang="ja-JP" dirty="0"/>
              <a:t>(In the midst of life)</a:t>
            </a:r>
            <a:r>
              <a:rPr lang="ja-JP" altLang="en-US" dirty="0"/>
              <a:t>、マーティン・カニンガムが言った。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latin typeface="+mj-ea"/>
                <a:ea typeface="+mj-ea"/>
              </a:rPr>
              <a:t>――</a:t>
            </a:r>
            <a:r>
              <a:rPr kumimoji="1" lang="ja-JP" altLang="en-US" dirty="0"/>
              <a:t>それにしても最悪なのは、と、パワー氏が言った。自ら命を絶つ人間だな。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マーティン・カニンガムがさっと懐中時計をひっぱり出し、一つ咳払いをしてからもとに戻す。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latin typeface="+mj-ea"/>
                <a:ea typeface="+mj-ea"/>
              </a:rPr>
              <a:t>――</a:t>
            </a:r>
            <a:r>
              <a:rPr kumimoji="1" lang="ja-JP" altLang="en-US" dirty="0"/>
              <a:t>家族にとっては最大の面汚しだし、と、パワー氏が言い添える。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［中略］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latin typeface="+mj-ea"/>
                <a:ea typeface="+mj-ea"/>
              </a:rPr>
              <a:t>――</a:t>
            </a:r>
            <a:r>
              <a:rPr kumimoji="1" lang="ja-JP" altLang="en-US" dirty="0"/>
              <a:t>臆病者のすることだというね、と、デッダラス氏。（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6.169-70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6C1207-B0C1-4E2C-A9FF-B52DCF325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73" y="2286645"/>
            <a:ext cx="8126027" cy="4570890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6487F40F-C994-4657-951D-E483E42CF144}"/>
              </a:ext>
            </a:extLst>
          </p:cNvPr>
          <p:cNvSpPr/>
          <p:nvPr/>
        </p:nvSpPr>
        <p:spPr>
          <a:xfrm>
            <a:off x="3364637" y="1"/>
            <a:ext cx="8490011" cy="1690688"/>
          </a:xfrm>
          <a:prstGeom prst="wedgeEllipseCallout">
            <a:avLst>
              <a:gd name="adj1" fmla="val -44460"/>
              <a:gd name="adj2" fmla="val 5777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「英国国教会の</a:t>
            </a:r>
            <a:r>
              <a:rPr kumimoji="1" lang="en-US" altLang="ja-JP" dirty="0"/>
              <a:t>『</a:t>
            </a:r>
            <a:r>
              <a:rPr kumimoji="1" lang="ja-JP" altLang="en-US" dirty="0"/>
              <a:t>祈祷書</a:t>
            </a:r>
            <a:r>
              <a:rPr kumimoji="1" lang="en-US" altLang="ja-JP" dirty="0"/>
              <a:t>』</a:t>
            </a:r>
            <a:r>
              <a:rPr kumimoji="1" lang="ja-JP" altLang="en-US" dirty="0"/>
              <a:t>にある「死者の埋葬」の一節「生の只中においてわれらは死の中にある」」（丸谷訳　</a:t>
            </a:r>
            <a:r>
              <a:rPr kumimoji="1" lang="en-US" altLang="ja-JP" dirty="0"/>
              <a:t>539</a:t>
            </a:r>
            <a:r>
              <a:rPr kumimoji="1" lang="ja-JP" altLang="en-US" dirty="0"/>
              <a:t>頁）</a:t>
            </a:r>
            <a:endParaRPr kumimoji="1" lang="en-US" altLang="ja-JP" dirty="0"/>
          </a:p>
          <a:p>
            <a:pPr algn="ctr"/>
            <a:r>
              <a:rPr lang="ja-JP" altLang="en-US" dirty="0"/>
              <a:t>→プロテスタントの祈りの言葉の中にも真理を見出しつつ、それを転倒させる（我有化≒</a:t>
            </a:r>
            <a:r>
              <a:rPr lang="en-US" altLang="ja-JP" dirty="0"/>
              <a:t>appropriation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781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F4DC13-F857-4236-8AC3-5FC2629BC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84" y="452761"/>
            <a:ext cx="4287915" cy="648070"/>
          </a:xfrm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altLang="ja-JP" sz="3200" b="1" dirty="0"/>
              <a:t>2014</a:t>
            </a:r>
            <a:r>
              <a:rPr lang="ja-JP" altLang="en-US" sz="3200" b="1" dirty="0"/>
              <a:t>年</a:t>
            </a:r>
            <a:r>
              <a:rPr lang="en-US" altLang="ja-JP" sz="3200" b="1" dirty="0"/>
              <a:t>6</a:t>
            </a:r>
            <a:r>
              <a:rPr lang="ja-JP" altLang="en-US" sz="3200" b="1" dirty="0"/>
              <a:t>月</a:t>
            </a:r>
            <a:r>
              <a:rPr lang="en-US" altLang="ja-JP" sz="3200" b="1" dirty="0"/>
              <a:t>16</a:t>
            </a:r>
            <a:r>
              <a:rPr lang="ja-JP" altLang="en-US" sz="3200" b="1" dirty="0"/>
              <a:t>日の写真</a:t>
            </a:r>
            <a:endParaRPr kumimoji="1" lang="ja-JP" altLang="en-US" sz="32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934767-F538-4E47-BC49-C028A5DBD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4572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B936516-98B8-46E0-9D94-94B83987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5998"/>
            <a:ext cx="6096001" cy="457200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C0FEEC-A701-497D-B60E-E7C6D69297AC}"/>
              </a:ext>
            </a:extLst>
          </p:cNvPr>
          <p:cNvSpPr txBox="1"/>
          <p:nvPr/>
        </p:nvSpPr>
        <p:spPr>
          <a:xfrm>
            <a:off x="266330" y="1296140"/>
            <a:ext cx="469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グラスネヴィン墓地で行われたブルームズデイでの朗読劇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9C334082-C865-4D06-A152-861780BB6CFD}"/>
              </a:ext>
            </a:extLst>
          </p:cNvPr>
          <p:cNvSpPr/>
          <p:nvPr/>
        </p:nvSpPr>
        <p:spPr>
          <a:xfrm>
            <a:off x="2614473" y="1619305"/>
            <a:ext cx="298201" cy="64633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7890C0D3-52A3-42D4-A0CC-D053A5D4B96F}"/>
              </a:ext>
            </a:extLst>
          </p:cNvPr>
          <p:cNvSpPr/>
          <p:nvPr/>
        </p:nvSpPr>
        <p:spPr>
          <a:xfrm rot="10800000">
            <a:off x="7439488" y="4767309"/>
            <a:ext cx="369222" cy="76348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283680-FFD8-40FB-8004-F28CA24511EC}"/>
              </a:ext>
            </a:extLst>
          </p:cNvPr>
          <p:cNvSpPr txBox="1"/>
          <p:nvPr/>
        </p:nvSpPr>
        <p:spPr>
          <a:xfrm>
            <a:off x="6569476" y="5601811"/>
            <a:ext cx="319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そのとき、墓地内にのレストランで食べたランチ</a:t>
            </a:r>
          </a:p>
        </p:txBody>
      </p:sp>
    </p:spTree>
    <p:extLst>
      <p:ext uri="{BB962C8B-B14F-4D97-AF65-F5344CB8AC3E}">
        <p14:creationId xmlns:p14="http://schemas.microsoft.com/office/powerpoint/2010/main" val="104253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995A7B-3F71-4605-A3D1-C2B7626F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17" y="365125"/>
            <a:ext cx="10963183" cy="1325563"/>
          </a:xfrm>
        </p:spPr>
        <p:txBody>
          <a:bodyPr/>
          <a:lstStyle/>
          <a:p>
            <a:r>
              <a:rPr lang="ja-JP" altLang="en-US" dirty="0"/>
              <a:t> </a:t>
            </a:r>
            <a:r>
              <a:rPr lang="en-US" altLang="ja-JP" dirty="0"/>
              <a:t>2022</a:t>
            </a:r>
            <a:r>
              <a:rPr lang="ja-JP" altLang="en-US" dirty="0"/>
              <a:t>年の</a:t>
            </a:r>
            <a:r>
              <a:rPr lang="en-US" altLang="ja-JP" dirty="0"/>
              <a:t>『</a:t>
            </a:r>
            <a:r>
              <a:rPr lang="ja-JP" altLang="en-US" dirty="0"/>
              <a:t>ユリシーズ</a:t>
            </a:r>
            <a:r>
              <a:rPr lang="en-US" altLang="ja-JP" dirty="0"/>
              <a:t>』</a:t>
            </a:r>
            <a:r>
              <a:rPr lang="ja-JP" altLang="en-US" dirty="0"/>
              <a:t>　第６回読書会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026576-97C8-4B8E-8416-193D2CF2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4523"/>
            <a:ext cx="10515600" cy="3602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5400" dirty="0"/>
              <a:t>死の只中にありて我ら生の最中にあり。両極端の出会い。</a:t>
            </a:r>
            <a:endParaRPr lang="en-US" altLang="ja-JP" sz="5400" dirty="0"/>
          </a:p>
          <a:p>
            <a:pPr marL="0" indent="0">
              <a:buNone/>
            </a:pPr>
            <a:endParaRPr kumimoji="1" lang="en-US" altLang="ja-JP" sz="5400" dirty="0"/>
          </a:p>
          <a:p>
            <a:pPr marL="0" indent="0" algn="r">
              <a:buNone/>
            </a:pPr>
            <a:r>
              <a:rPr lang="ja-JP" altLang="en-US" sz="3600" dirty="0"/>
              <a:t>小林 広直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67165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5F3729-5DB8-4A45-9761-F4BDB19E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「死の只中にありて我ら生の最中にあり。両極端の出会い」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6.188)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6DA208-6199-4423-93F7-C9102D67E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6251"/>
            <a:ext cx="10515600" cy="4090711"/>
          </a:xfrm>
        </p:spPr>
        <p:txBody>
          <a:bodyPr/>
          <a:lstStyle/>
          <a:p>
            <a:pPr marL="0" indent="0">
              <a:buNone/>
            </a:pPr>
            <a:r>
              <a:rPr lang="en-IE" altLang="ja-JP" dirty="0"/>
              <a:t>In the midst of death we are in life. Both ends meet. (</a:t>
            </a:r>
            <a:r>
              <a:rPr lang="en-IE" altLang="ja-JP" i="1" dirty="0"/>
              <a:t>U</a:t>
            </a:r>
            <a:r>
              <a:rPr lang="en-IE" altLang="ja-JP" dirty="0"/>
              <a:t> 6.759-60)</a:t>
            </a:r>
          </a:p>
          <a:p>
            <a:pPr marL="0" indent="0">
              <a:buNone/>
            </a:pPr>
            <a:endParaRPr lang="en-IE" altLang="ja-JP" dirty="0"/>
          </a:p>
          <a:p>
            <a:pPr marL="0" indent="0">
              <a:buNone/>
            </a:pPr>
            <a:r>
              <a:rPr lang="en-IE" altLang="ja-JP" dirty="0"/>
              <a:t>→make (both) ends meet</a:t>
            </a:r>
            <a:r>
              <a:rPr lang="ja-JP" altLang="en-IE" dirty="0"/>
              <a:t>　</a:t>
            </a:r>
            <a:r>
              <a:rPr lang="ja-JP" altLang="en-US" dirty="0"/>
              <a:t>生活の収支を合わせる、借金しないで暮らす、分相応に暮らす　</a:t>
            </a:r>
            <a:r>
              <a:rPr lang="en-US" altLang="ja-JP" dirty="0"/>
              <a:t>『</a:t>
            </a:r>
            <a:r>
              <a:rPr lang="ja-JP" altLang="en-US" dirty="0"/>
              <a:t>ランダムハウス英和大辞典</a:t>
            </a:r>
            <a:r>
              <a:rPr lang="en-US" altLang="ja-JP" dirty="0"/>
              <a:t>』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both </a:t>
            </a:r>
            <a:r>
              <a:rPr lang="en-IE" altLang="ja-JP" dirty="0"/>
              <a:t>ends</a:t>
            </a:r>
            <a:r>
              <a:rPr lang="ja-JP" altLang="en-IE" dirty="0"/>
              <a:t>　</a:t>
            </a:r>
            <a:r>
              <a:rPr lang="ja-JP" altLang="en-US" dirty="0"/>
              <a:t>両端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</a:t>
            </a:r>
            <a:r>
              <a:rPr lang="ja-JP" altLang="en-US" dirty="0"/>
              <a:t>→両方の「終わり」が出会う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07E66F-3FB3-4178-9132-9562520670FC}"/>
              </a:ext>
            </a:extLst>
          </p:cNvPr>
          <p:cNvSpPr txBox="1"/>
          <p:nvPr/>
        </p:nvSpPr>
        <p:spPr>
          <a:xfrm>
            <a:off x="6161102" y="4651899"/>
            <a:ext cx="4767309" cy="1200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慣用句のもともとの意味を潜ませる</a:t>
            </a:r>
            <a:endParaRPr kumimoji="1"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dirty="0"/>
              <a:t>→</a:t>
            </a:r>
            <a:r>
              <a:rPr kumimoji="1" lang="ja-JP" altLang="en-US" sz="2400" dirty="0"/>
              <a:t>「ジョイスの手」のひとつ</a:t>
            </a:r>
          </a:p>
        </p:txBody>
      </p:sp>
    </p:spTree>
    <p:extLst>
      <p:ext uri="{BB962C8B-B14F-4D97-AF65-F5344CB8AC3E}">
        <p14:creationId xmlns:p14="http://schemas.microsoft.com/office/powerpoint/2010/main" val="153896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D55841-E093-4E79-9B1C-979D61CD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死のイメージが積み重なった挿話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FDEAE6-9C2B-4EBD-B088-7C0B2EB95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ブルームが経験した家族の死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第</a:t>
            </a:r>
            <a:r>
              <a:rPr kumimoji="1" lang="en-US" altLang="ja-JP" dirty="0"/>
              <a:t>4</a:t>
            </a:r>
            <a:r>
              <a:rPr kumimoji="1" lang="ja-JP" altLang="en-US" dirty="0"/>
              <a:t>挿話　「</a:t>
            </a:r>
            <a:r>
              <a:rPr kumimoji="1" lang="ja-JP" altLang="en-US" dirty="0">
                <a:solidFill>
                  <a:srgbClr val="FF0000"/>
                </a:solidFill>
              </a:rPr>
              <a:t>死んだルーディ</a:t>
            </a:r>
            <a:r>
              <a:rPr kumimoji="1" lang="ja-JP" altLang="en-US" dirty="0"/>
              <a:t>が助からないのは最初から見て取っていた。［中略］生きていれば十一歳か。」</a:t>
            </a:r>
            <a:r>
              <a:rPr kumimoji="1" lang="en-US" altLang="ja-JP" dirty="0"/>
              <a:t>(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4.119)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第</a:t>
            </a:r>
            <a:r>
              <a:rPr lang="en-US" altLang="ja-JP" dirty="0"/>
              <a:t>5</a:t>
            </a:r>
            <a:r>
              <a:rPr lang="ja-JP" altLang="en-US" dirty="0"/>
              <a:t>挿話　「</a:t>
            </a:r>
            <a:r>
              <a:rPr lang="ja-JP" altLang="en-US" b="1" dirty="0"/>
              <a:t>リーア</a:t>
            </a:r>
            <a:r>
              <a:rPr lang="ja-JP" altLang="en-US" dirty="0"/>
              <a:t>、今晩。バンドマン・パーマー夫人、あの役はもう一度観たいな。</a:t>
            </a:r>
            <a:r>
              <a:rPr lang="ja-JP" altLang="en-US" b="1" dirty="0"/>
              <a:t>ハムレット</a:t>
            </a:r>
            <a:r>
              <a:rPr lang="ja-JP" altLang="en-US" dirty="0"/>
              <a:t>役だったんだ、昨夜は。男役もやる。もしかすると女だったかも。オフィーリアも</a:t>
            </a:r>
            <a:r>
              <a:rPr lang="ja-JP" altLang="en-US" dirty="0">
                <a:solidFill>
                  <a:srgbClr val="FF0000"/>
                </a:solidFill>
              </a:rPr>
              <a:t>自殺</a:t>
            </a:r>
            <a:r>
              <a:rPr lang="ja-JP" altLang="en-US" dirty="0"/>
              <a:t>するわけだよ。親父も哀れに！［中略］可哀そうに、親父！</a:t>
            </a:r>
            <a:r>
              <a:rPr lang="ja-JP" altLang="en-US" dirty="0">
                <a:solidFill>
                  <a:srgbClr val="FF0000"/>
                </a:solidFill>
              </a:rPr>
              <a:t>あんな死に方をして</a:t>
            </a:r>
            <a:r>
              <a:rPr lang="ja-JP" altLang="en-US" dirty="0"/>
              <a:t>！［中略］まあおそらくあれが親父にとっては一番よかったのかも。」</a:t>
            </a:r>
            <a:r>
              <a:rPr lang="en-US" altLang="ja-JP" dirty="0"/>
              <a:t>(</a:t>
            </a:r>
            <a:r>
              <a:rPr lang="en-US" altLang="ja-JP" i="1" dirty="0"/>
              <a:t>U</a:t>
            </a:r>
            <a:r>
              <a:rPr lang="en-US" altLang="ja-JP" dirty="0"/>
              <a:t>-Y 5.136)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519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6B7798-3D43-4956-8591-EB85BC3E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ルーディの死の記憶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CB4257-1E8B-41B6-8C2A-CFC86D2A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82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サンディマウント海岸</a:t>
            </a:r>
            <a:r>
              <a:rPr kumimoji="1" lang="en-US" altLang="ja-JP" dirty="0"/>
              <a:t>(</a:t>
            </a:r>
            <a:r>
              <a:rPr kumimoji="1" lang="ja-JP" altLang="en-US" dirty="0">
                <a:solidFill>
                  <a:srgbClr val="00B050"/>
                </a:solidFill>
              </a:rPr>
              <a:t>第三挿話</a:t>
            </a:r>
            <a:r>
              <a:rPr kumimoji="1" lang="ja-JP" altLang="en-US" dirty="0"/>
              <a:t>の舞台</a:t>
            </a:r>
            <a:r>
              <a:rPr kumimoji="1" lang="en-US" altLang="ja-JP" dirty="0"/>
              <a:t>)</a:t>
            </a:r>
            <a:r>
              <a:rPr kumimoji="1" lang="ja-JP" altLang="en-US" dirty="0"/>
              <a:t>の近くにあるアイリッシュタウン道路で、ブルームはスティーヴンを目撃する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→サイモンが、マリガンについて悪態をつく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息子のことしかない。むりもないな。跡継ぎなんだから。うちのルーディが生きていれば。だんだん大きくなる姿を見て。［中略］レイモンド台［テラス］に住んでたあの朝、あれが邪悪をなすのをやめよの塀のそばで</a:t>
            </a:r>
            <a:r>
              <a:rPr kumimoji="1" lang="ja-JP" altLang="en-US" dirty="0">
                <a:solidFill>
                  <a:srgbClr val="00B050"/>
                </a:solidFill>
              </a:rPr>
              <a:t>二匹の犬</a:t>
            </a:r>
            <a:r>
              <a:rPr kumimoji="1" lang="ja-JP" altLang="en-US" dirty="0"/>
              <a:t>がやってるのを窓から眺めていた。［中略］ねえ、したくなっちゃった、ポウルディ。</a:t>
            </a:r>
            <a:r>
              <a:rPr kumimoji="1" lang="ja-JP" altLang="en-US" u="sng" dirty="0"/>
              <a:t>ああ、もうたまんない。かくて生の始まり。</a:t>
            </a:r>
            <a:endParaRPr kumimoji="1" lang="en-US" altLang="ja-JP" u="sng" dirty="0"/>
          </a:p>
          <a:p>
            <a:pPr marL="0" indent="0">
              <a:buNone/>
            </a:pPr>
            <a:r>
              <a:rPr lang="ja-JP" altLang="en-US" dirty="0"/>
              <a:t>→</a:t>
            </a:r>
            <a:r>
              <a:rPr lang="en-US" altLang="ja-JP" dirty="0"/>
              <a:t>God, I'm </a:t>
            </a:r>
            <a:r>
              <a:rPr lang="en-US" altLang="ja-JP" dirty="0">
                <a:solidFill>
                  <a:srgbClr val="FF0000"/>
                </a:solidFill>
              </a:rPr>
              <a:t>dying</a:t>
            </a:r>
            <a:r>
              <a:rPr lang="en-US" altLang="ja-JP" dirty="0"/>
              <a:t> for it. How </a:t>
            </a:r>
            <a:r>
              <a:rPr lang="en-US" altLang="ja-JP" dirty="0">
                <a:solidFill>
                  <a:srgbClr val="FF0000"/>
                </a:solidFill>
              </a:rPr>
              <a:t>life</a:t>
            </a:r>
            <a:r>
              <a:rPr lang="en-US" altLang="ja-JP" dirty="0"/>
              <a:t> begins.(</a:t>
            </a:r>
            <a:r>
              <a:rPr lang="en-US" altLang="ja-JP" i="1" dirty="0"/>
              <a:t>U</a:t>
            </a:r>
            <a:r>
              <a:rPr lang="en-US" altLang="ja-JP" dirty="0"/>
              <a:t> 6.80-81)</a:t>
            </a:r>
          </a:p>
          <a:p>
            <a:pPr marL="0" indent="0">
              <a:buNone/>
            </a:pPr>
            <a:r>
              <a:rPr kumimoji="1" lang="ja-JP" altLang="en-US" dirty="0"/>
              <a:t>→生と死が、あるいは聖と俗（性）の「両極が出会う」</a:t>
            </a:r>
          </a:p>
        </p:txBody>
      </p:sp>
    </p:spTree>
    <p:extLst>
      <p:ext uri="{BB962C8B-B14F-4D97-AF65-F5344CB8AC3E}">
        <p14:creationId xmlns:p14="http://schemas.microsoft.com/office/powerpoint/2010/main" val="320094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06749C-F647-477C-BC03-605C4E426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父の自殺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4B5DC7-4809-4A30-92AC-D3BC83588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59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　雇われ葬儀人たちが棺を担いで門の中に運び入れる。死人はずっしり重いんだ。［中略］まずは死体、次いで死体の身内。コーニー・ケラハーとさっきの男の子が花輪をかかえてついて行く。あの横にいるのは？　ああ、義理の弟か。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皆、ぞろぞろとつづく。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マーティン・カニンガムがささやいた。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――</a:t>
            </a:r>
            <a:r>
              <a:rPr kumimoji="1" lang="ja-JP" altLang="en-US" dirty="0"/>
              <a:t>気が気じゃなかったよ、ブルームの前で</a:t>
            </a:r>
            <a:r>
              <a:rPr kumimoji="1" lang="ja-JP" altLang="en-US" dirty="0">
                <a:solidFill>
                  <a:srgbClr val="FF0000"/>
                </a:solidFill>
              </a:rPr>
              <a:t>自殺</a:t>
            </a:r>
            <a:r>
              <a:rPr kumimoji="1" lang="ja-JP" altLang="en-US" dirty="0"/>
              <a:t>の話なんか持ち出すから。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――</a:t>
            </a:r>
            <a:r>
              <a:rPr lang="ja-JP" altLang="en-US" dirty="0"/>
              <a:t>え？　パワー氏もささやき声。どうしてまた？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――</a:t>
            </a:r>
            <a:r>
              <a:rPr kumimoji="1" lang="ja-JP" altLang="en-US" dirty="0"/>
              <a:t>親父さんが</a:t>
            </a:r>
            <a:r>
              <a:rPr kumimoji="1" lang="ja-JP" altLang="en-US" dirty="0">
                <a:solidFill>
                  <a:srgbClr val="FF0000"/>
                </a:solidFill>
              </a:rPr>
              <a:t>服毒死</a:t>
            </a:r>
            <a:r>
              <a:rPr kumimoji="1" lang="ja-JP" altLang="en-US" dirty="0"/>
              <a:t>したんだ、と、マーティン・カニンガムがささやく。エニスのクイーンズ・ホテルで。クレアに行くって言ってたろ。命日なんだ。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――</a:t>
            </a:r>
            <a:r>
              <a:rPr lang="ja-JP" altLang="en-US" dirty="0"/>
              <a:t>しまった！　パワー氏がささやく。初めて聞きましたよ。服毒死？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                                                                                                                  </a:t>
            </a:r>
            <a:r>
              <a:rPr lang="ja-JP" altLang="en-US" dirty="0"/>
              <a:t>（</a:t>
            </a:r>
            <a:r>
              <a:rPr lang="en-US" altLang="ja-JP" i="1" dirty="0"/>
              <a:t>U</a:t>
            </a:r>
            <a:r>
              <a:rPr lang="en-US" altLang="ja-JP" dirty="0"/>
              <a:t>-Y 6.178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657413D-957C-44C0-AFBF-D1E68CB11E81}"/>
              </a:ext>
            </a:extLst>
          </p:cNvPr>
          <p:cNvSpPr/>
          <p:nvPr/>
        </p:nvSpPr>
        <p:spPr>
          <a:xfrm>
            <a:off x="905522" y="3666478"/>
            <a:ext cx="10448278" cy="2530136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17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A2AA7F-5729-4DDC-891B-C3D8C98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自殺を非難するパワーとサイモン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3C4251-D58E-4ED9-824A-F5B805C6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049"/>
            <a:ext cx="10515600" cy="3930913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>
                <a:latin typeface="+mj-ea"/>
                <a:ea typeface="+mj-ea"/>
              </a:rPr>
              <a:t>―</a:t>
            </a:r>
            <a:r>
              <a:rPr kumimoji="1" lang="en-US" altLang="ja-JP" dirty="0">
                <a:latin typeface="+mj-ea"/>
                <a:ea typeface="+mj-ea"/>
              </a:rPr>
              <a:t>―</a:t>
            </a:r>
            <a:r>
              <a:rPr kumimoji="1" lang="ja-JP" altLang="en-US" dirty="0"/>
              <a:t>それにしても</a:t>
            </a:r>
            <a:r>
              <a:rPr kumimoji="1" lang="ja-JP" altLang="en-US" dirty="0">
                <a:solidFill>
                  <a:srgbClr val="FF0000"/>
                </a:solidFill>
              </a:rPr>
              <a:t>最悪なのは</a:t>
            </a:r>
            <a:r>
              <a:rPr kumimoji="1" lang="ja-JP" altLang="en-US" dirty="0"/>
              <a:t>、と、パワー氏が言った。</a:t>
            </a:r>
            <a:r>
              <a:rPr kumimoji="1" lang="ja-JP" altLang="en-US" dirty="0">
                <a:solidFill>
                  <a:srgbClr val="FF0000"/>
                </a:solidFill>
              </a:rPr>
              <a:t>自ら命を絶つ人間だな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マーティン・カニンガムがさっと懐中時計をひっぱり出し、一つ咳払いをしてからもとに戻す。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>
                <a:latin typeface="+mj-ea"/>
                <a:ea typeface="+mj-ea"/>
              </a:rPr>
              <a:t>――</a:t>
            </a:r>
            <a:r>
              <a:rPr kumimoji="1" lang="ja-JP" altLang="en-US" dirty="0"/>
              <a:t>家族にとっては最大の面汚しだし、と、パワー氏が言い添える。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［中略］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>
                <a:latin typeface="+mj-ea"/>
                <a:ea typeface="+mj-ea"/>
              </a:rPr>
              <a:t>――</a:t>
            </a:r>
            <a:r>
              <a:rPr kumimoji="1" lang="ja-JP" altLang="en-US" dirty="0"/>
              <a:t>臆病者のすることだというね、と、デッダラス氏。（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6.169-70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01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0E3055-D476-4A32-92EF-C83102BA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自殺に厳しいキリスト教／カトリック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A6BAA7-048A-4731-80F7-D4BBDE2AC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25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皆、</a:t>
            </a:r>
            <a:r>
              <a:rPr kumimoji="1" lang="ja-JP" altLang="en-US" dirty="0">
                <a:solidFill>
                  <a:srgbClr val="FF0000"/>
                </a:solidFill>
              </a:rPr>
              <a:t>このこと</a:t>
            </a:r>
            <a:r>
              <a:rPr kumimoji="1" lang="ja-JP" altLang="en-US" dirty="0"/>
              <a:t>とか間引きとかに容赦しない。絶対にキリスト教式の埋葬はしてやらないんだ。昔は墓穴に入れて心臓を杭で突き刺した。まだ動いているとばかりに。（</a:t>
            </a:r>
            <a:r>
              <a:rPr kumimoji="1" lang="en-US" altLang="ja-JP" i="1" dirty="0"/>
              <a:t>U</a:t>
            </a:r>
            <a:r>
              <a:rPr kumimoji="1" lang="en-US" altLang="ja-JP" dirty="0"/>
              <a:t>-Y 6.170)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→自殺した者に厳しいキリスト教徒（カトリック）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→</a:t>
            </a:r>
            <a:r>
              <a:rPr kumimoji="1" lang="en-US" altLang="ja-JP" dirty="0"/>
              <a:t>St. Augustine defined suicide as a sin, and Church councils from the fifth century onward decreed that a suicide could not be buried with Church rites. (Gifford 112)  </a:t>
            </a:r>
          </a:p>
          <a:p>
            <a:pPr marL="0" indent="0">
              <a:buNone/>
            </a:pPr>
            <a:r>
              <a:rPr lang="ja-JP" altLang="en-US" dirty="0"/>
              <a:t>→つまり、自殺が「罪」となり、自殺者が教会の作法に従って埋葬されなくなったのは、</a:t>
            </a:r>
            <a:r>
              <a:rPr lang="ja-JP" altLang="en-US" u="sng" dirty="0"/>
              <a:t>歴史の中での出来事</a:t>
            </a:r>
            <a:endParaRPr lang="en-US" altLang="ja-JP" u="sng" dirty="0"/>
          </a:p>
          <a:p>
            <a:pPr marL="0" indent="0">
              <a:buNone/>
            </a:pPr>
            <a:r>
              <a:rPr kumimoji="1" lang="ja-JP" altLang="en-US" dirty="0"/>
              <a:t>→歴史の中で作られていった様々な禁止≒</a:t>
            </a:r>
            <a:r>
              <a:rPr kumimoji="1" lang="ja-JP" altLang="en-US" dirty="0">
                <a:solidFill>
                  <a:srgbClr val="FF0000"/>
                </a:solidFill>
              </a:rPr>
              <a:t>制度化する教会</a:t>
            </a:r>
          </a:p>
        </p:txBody>
      </p:sp>
    </p:spTree>
    <p:extLst>
      <p:ext uri="{BB962C8B-B14F-4D97-AF65-F5344CB8AC3E}">
        <p14:creationId xmlns:p14="http://schemas.microsoft.com/office/powerpoint/2010/main" val="28167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F678A3-CBC8-4CAC-BF63-99803DB3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>
            <a:normAutofit/>
          </a:bodyPr>
          <a:lstStyle/>
          <a:p>
            <a:r>
              <a:rPr kumimoji="1" lang="ja-JP" altLang="en-US" sz="3200" dirty="0"/>
              <a:t>その一方で・・・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258082-B45B-45B5-A789-ED3D25A66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81"/>
            <a:ext cx="10515600" cy="4578982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ーー衰弱してたんだ、マーティン・カニンガムが言った。心臓が。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［中略］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――</a:t>
            </a:r>
            <a:r>
              <a:rPr kumimoji="1" lang="ja-JP" altLang="en-US" dirty="0"/>
              <a:t>突然だったよなあ、可哀そうに、と［パワー氏が］言った。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――</a:t>
            </a:r>
            <a:r>
              <a:rPr lang="ja-JP" altLang="en-US" dirty="0">
                <a:solidFill>
                  <a:srgbClr val="FF0000"/>
                </a:solidFill>
              </a:rPr>
              <a:t>最善の死</a:t>
            </a:r>
            <a:r>
              <a:rPr lang="ja-JP" altLang="en-US" dirty="0"/>
              <a:t>ですよ、と、ブルーム氏。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>
                <a:solidFill>
                  <a:srgbClr val="FF0000"/>
                </a:solidFill>
              </a:rPr>
              <a:t>一同の見開いた目がきょとんと見つめた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――</a:t>
            </a:r>
            <a:r>
              <a:rPr lang="ja-JP" altLang="en-US" dirty="0"/>
              <a:t>ぜんぜん苦しまないから、と、つづける。一瞬にしてすべてが終わるんです。眠っているうちに死ぬようなもので。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>
                <a:solidFill>
                  <a:srgbClr val="FF0000"/>
                </a:solidFill>
              </a:rPr>
              <a:t>誰も口をきかない。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00B620-0039-4C9D-8FF8-2F62B8D50898}"/>
              </a:ext>
            </a:extLst>
          </p:cNvPr>
          <p:cNvSpPr txBox="1"/>
          <p:nvPr/>
        </p:nvSpPr>
        <p:spPr>
          <a:xfrm>
            <a:off x="5007006" y="5104660"/>
            <a:ext cx="5850384" cy="1200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ブルームはカトリック教徒にとって「突然死」は「終油の秘跡」を受けられないので、到底「最善の死」とは言えないことを</a:t>
            </a:r>
            <a:r>
              <a:rPr kumimoji="1" lang="ja-JP" altLang="en-US" sz="2400" u="sng" dirty="0"/>
              <a:t>知らない</a:t>
            </a:r>
          </a:p>
        </p:txBody>
      </p:sp>
    </p:spTree>
    <p:extLst>
      <p:ext uri="{BB962C8B-B14F-4D97-AF65-F5344CB8AC3E}">
        <p14:creationId xmlns:p14="http://schemas.microsoft.com/office/powerpoint/2010/main" val="1045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1479</Words>
  <Application>Microsoft Office PowerPoint</Application>
  <PresentationFormat>ワイド画面</PresentationFormat>
  <Paragraphs>94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ＭＳ Ｐゴシック</vt:lpstr>
      <vt:lpstr>ＭＳ Ｐ明朝</vt:lpstr>
      <vt:lpstr>游ゴシック</vt:lpstr>
      <vt:lpstr>游ゴシック Light</vt:lpstr>
      <vt:lpstr>Arial</vt:lpstr>
      <vt:lpstr>Calibri</vt:lpstr>
      <vt:lpstr>Calibri Light</vt:lpstr>
      <vt:lpstr>Office テーマ</vt:lpstr>
      <vt:lpstr>1_Office テーマ</vt:lpstr>
      <vt:lpstr>2014年6月16日の写真</vt:lpstr>
      <vt:lpstr> 2022年の『ユリシーズ』　第６回読書会</vt:lpstr>
      <vt:lpstr>「死の只中にありて我ら生の最中にあり。両極端の出会い」(U-Y 6.188)</vt:lpstr>
      <vt:lpstr>死のイメージが積み重なった挿話</vt:lpstr>
      <vt:lpstr>ルーディの死の記憶</vt:lpstr>
      <vt:lpstr>父の自殺</vt:lpstr>
      <vt:lpstr>自殺を非難するパワーとサイモン</vt:lpstr>
      <vt:lpstr>自殺に厳しいキリスト教／カトリック</vt:lpstr>
      <vt:lpstr>その一方で・・・</vt:lpstr>
      <vt:lpstr>ここでも「両極が一致」している</vt:lpstr>
      <vt:lpstr>反転する両極：「極端から極端へか」(U-Y 6.171)</vt:lpstr>
      <vt:lpstr>両極をつなげることの意義</vt:lpstr>
      <vt:lpstr>自殺を非難するパワーとサイモン</vt:lpstr>
      <vt:lpstr>2014年6月16日の写真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2014年6月16日の写真</dc:title>
  <dc:creator>小林 広直</dc:creator>
  <cp:lastModifiedBy>小林 広直</cp:lastModifiedBy>
  <cp:revision>22</cp:revision>
  <cp:lastPrinted>2020-06-28T03:23:41Z</cp:lastPrinted>
  <dcterms:created xsi:type="dcterms:W3CDTF">2020-06-27T12:47:53Z</dcterms:created>
  <dcterms:modified xsi:type="dcterms:W3CDTF">2020-06-29T07:31:09Z</dcterms:modified>
</cp:coreProperties>
</file>